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B22B3D-5DDF-4B8B-8984-D7ED7719163D}" type="datetimeFigureOut">
              <a:rPr lang="en-US" smtClean="0"/>
              <a:t>10/6/2010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F80082A-57BD-4CCD-A0A9-56BA77FA57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 RAP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Tori</a:t>
            </a:r>
            <a:r>
              <a:rPr lang="en-US" dirty="0" smtClean="0"/>
              <a:t> Gordon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Group and community learning outcomes</a:t>
            </a:r>
          </a:p>
          <a:p>
            <a:r>
              <a:rPr lang="en-US" dirty="0" smtClean="0"/>
              <a:t>Computer as a Collaborative Learning Tool</a:t>
            </a:r>
          </a:p>
          <a:p>
            <a:pPr lvl="1"/>
            <a:r>
              <a:rPr lang="en-US" dirty="0" smtClean="0"/>
              <a:t>Positive outcomes that can result from the conversations that occur among students as they work through complex problem-solving situations (conversations)</a:t>
            </a:r>
          </a:p>
          <a:p>
            <a:r>
              <a:rPr lang="en-US" dirty="0" smtClean="0"/>
              <a:t>Computer as a Conferencing Tool</a:t>
            </a:r>
          </a:p>
          <a:p>
            <a:pPr lvl="1"/>
            <a:r>
              <a:rPr lang="en-US" dirty="0" smtClean="0"/>
              <a:t>Effective support for development of creative thinking skills</a:t>
            </a:r>
          </a:p>
          <a:p>
            <a:pPr lvl="2"/>
            <a:r>
              <a:rPr lang="en-US" dirty="0" smtClean="0"/>
              <a:t>Ease of which everyone can participate</a:t>
            </a:r>
          </a:p>
          <a:p>
            <a:pPr lvl="2"/>
            <a:r>
              <a:rPr lang="en-US" dirty="0" smtClean="0"/>
              <a:t>Ability to be able to think through responses before resounding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Computer as a Conversation Support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as a Conferencing Tool</a:t>
            </a:r>
          </a:p>
          <a:p>
            <a:pPr lvl="1"/>
            <a:r>
              <a:rPr lang="en-US" dirty="0" smtClean="0"/>
              <a:t>Videoconferencing and </a:t>
            </a:r>
            <a:r>
              <a:rPr lang="en-US" dirty="0" err="1" smtClean="0"/>
              <a:t>Webconferencing</a:t>
            </a:r>
            <a:endParaRPr lang="en-US" dirty="0" smtClean="0"/>
          </a:p>
          <a:p>
            <a:pPr lvl="2"/>
            <a:r>
              <a:rPr lang="en-US" dirty="0" smtClean="0"/>
              <a:t>Videoconferencing: connect teachers and students across designated networks designed specifically to support video over a high-speed internet connection</a:t>
            </a:r>
          </a:p>
          <a:p>
            <a:pPr lvl="2"/>
            <a:r>
              <a:rPr lang="en-US" dirty="0" err="1" smtClean="0"/>
              <a:t>Webconferencing</a:t>
            </a:r>
            <a:r>
              <a:rPr lang="en-US" dirty="0" smtClean="0"/>
              <a:t>: supported by common web browsers, teachers or students can host sessions over the Internet that allow others to view presentations, share documents across computers, chat, or take polls</a:t>
            </a:r>
          </a:p>
          <a:p>
            <a:pPr lvl="1"/>
            <a:r>
              <a:rPr lang="en-US" dirty="0" smtClean="0"/>
              <a:t>Weblogs: journaling and threaded discussion tools</a:t>
            </a:r>
          </a:p>
          <a:p>
            <a:pPr lvl="2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Computer as a Conversation Support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Productive Searches</a:t>
            </a:r>
          </a:p>
          <a:p>
            <a:pPr lvl="1"/>
            <a:r>
              <a:rPr lang="en-US" dirty="0" smtClean="0"/>
              <a:t>Know how they work and search</a:t>
            </a:r>
          </a:p>
          <a:p>
            <a:pPr lvl="1"/>
            <a:r>
              <a:rPr lang="en-US" dirty="0" err="1" smtClean="0"/>
              <a:t>Spamdexing</a:t>
            </a:r>
            <a:r>
              <a:rPr lang="en-US" dirty="0" smtClean="0"/>
              <a:t> or </a:t>
            </a:r>
            <a:r>
              <a:rPr lang="en-US" dirty="0" err="1" smtClean="0"/>
              <a:t>seach</a:t>
            </a:r>
            <a:r>
              <a:rPr lang="en-US" dirty="0" smtClean="0"/>
              <a:t> engine spamming: dishonest indexing of search results</a:t>
            </a:r>
          </a:p>
          <a:p>
            <a:r>
              <a:rPr lang="en-US" dirty="0" smtClean="0"/>
              <a:t>Evaluating Information from Online Resources</a:t>
            </a:r>
          </a:p>
          <a:p>
            <a:pPr lvl="1"/>
            <a:r>
              <a:rPr lang="en-US" dirty="0" smtClean="0"/>
              <a:t>Verify the legitimacy of content</a:t>
            </a:r>
          </a:p>
          <a:p>
            <a:pPr lvl="1"/>
            <a:r>
              <a:rPr lang="en-US" dirty="0" err="1" smtClean="0"/>
              <a:t>Typosquatting</a:t>
            </a:r>
            <a:r>
              <a:rPr lang="en-US" dirty="0" smtClean="0"/>
              <a:t>: “.org” or “</a:t>
            </a:r>
            <a:r>
              <a:rPr lang="en-US" dirty="0" err="1" smtClean="0"/>
              <a:t>.net</a:t>
            </a:r>
            <a:r>
              <a:rPr lang="en-US" dirty="0" smtClean="0"/>
              <a:t>” instead of “.</a:t>
            </a:r>
            <a:r>
              <a:rPr lang="en-US" dirty="0" err="1" smtClean="0"/>
              <a:t>edu</a:t>
            </a:r>
            <a:r>
              <a:rPr lang="en-US" dirty="0" smtClean="0"/>
              <a:t>” tricks students</a:t>
            </a:r>
            <a:endParaRPr lang="en-US" dirty="0"/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Resources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Evaluating the validity and reliability of web information sources</a:t>
            </a:r>
          </a:p>
          <a:p>
            <a:pPr lvl="1"/>
            <a:r>
              <a:rPr lang="en-US" dirty="0" smtClean="0"/>
              <a:t>Who created the website?</a:t>
            </a:r>
          </a:p>
          <a:p>
            <a:pPr lvl="2"/>
            <a:r>
              <a:rPr lang="en-US" dirty="0" smtClean="0"/>
              <a:t>Qualified author or credible sponsor</a:t>
            </a:r>
          </a:p>
          <a:p>
            <a:pPr lvl="1"/>
            <a:r>
              <a:rPr lang="en-US" dirty="0" smtClean="0"/>
              <a:t>What is the value of the information?</a:t>
            </a:r>
          </a:p>
          <a:p>
            <a:pPr lvl="2"/>
            <a:r>
              <a:rPr lang="en-US" dirty="0" smtClean="0"/>
              <a:t>Documented, thorough, accurate, biased</a:t>
            </a:r>
          </a:p>
          <a:p>
            <a:pPr lvl="1"/>
            <a:r>
              <a:rPr lang="en-US" dirty="0" smtClean="0"/>
              <a:t>When was the information created?</a:t>
            </a:r>
          </a:p>
          <a:p>
            <a:pPr lvl="2"/>
            <a:r>
              <a:rPr lang="en-US" dirty="0" smtClean="0"/>
              <a:t>Last update</a:t>
            </a:r>
          </a:p>
          <a:p>
            <a:pPr lvl="1"/>
            <a:r>
              <a:rPr lang="en-US" dirty="0" smtClean="0"/>
              <a:t>Why was the website created?</a:t>
            </a:r>
          </a:p>
          <a:p>
            <a:pPr lvl="2"/>
            <a:r>
              <a:rPr lang="en-US" dirty="0" smtClean="0"/>
              <a:t>Purpose, intended audience</a:t>
            </a:r>
          </a:p>
          <a:p>
            <a:pPr lvl="1"/>
            <a:r>
              <a:rPr lang="en-US" dirty="0" smtClean="0"/>
              <a:t>How is the information presented?</a:t>
            </a:r>
          </a:p>
          <a:p>
            <a:pPr lvl="2"/>
            <a:r>
              <a:rPr lang="en-US" dirty="0" smtClean="0"/>
              <a:t>Free of errors, fact or opinion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Resources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as tutor</a:t>
            </a:r>
          </a:p>
          <a:p>
            <a:r>
              <a:rPr lang="en-US" dirty="0" smtClean="0"/>
              <a:t>Computer as </a:t>
            </a:r>
            <a:r>
              <a:rPr lang="en-US" dirty="0" err="1" smtClean="0"/>
              <a:t>mindtool</a:t>
            </a:r>
            <a:endParaRPr lang="en-US" dirty="0" smtClean="0"/>
          </a:p>
          <a:p>
            <a:r>
              <a:rPr lang="en-US" dirty="0" smtClean="0"/>
              <a:t>Computer as a support for reflection and conversation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Three Primary Roles of Computers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Computer used to teach new content to students	</a:t>
            </a:r>
          </a:p>
          <a:p>
            <a:pPr lvl="1"/>
            <a:r>
              <a:rPr lang="en-US" dirty="0" smtClean="0"/>
              <a:t>Computer-based tutorials: provides a complete lesson on a specific topic</a:t>
            </a:r>
          </a:p>
          <a:p>
            <a:pPr lvl="2"/>
            <a:r>
              <a:rPr lang="en-US" dirty="0" smtClean="0"/>
              <a:t>Presents new information</a:t>
            </a:r>
          </a:p>
          <a:p>
            <a:pPr lvl="2"/>
            <a:r>
              <a:rPr lang="en-US" dirty="0" smtClean="0"/>
              <a:t>Provides practice</a:t>
            </a:r>
          </a:p>
          <a:p>
            <a:pPr lvl="2"/>
            <a:r>
              <a:rPr lang="en-US" dirty="0" smtClean="0"/>
              <a:t>Evaluates student learning</a:t>
            </a:r>
            <a:endParaRPr lang="en-US" dirty="0"/>
          </a:p>
          <a:p>
            <a:pPr lvl="1"/>
            <a:r>
              <a:rPr lang="en-US" dirty="0" smtClean="0"/>
              <a:t>Intelligent Tutoring System (ITS): </a:t>
            </a:r>
          </a:p>
          <a:p>
            <a:pPr lvl="2"/>
            <a:r>
              <a:rPr lang="en-US" dirty="0" smtClean="0"/>
              <a:t>Tracks student responses</a:t>
            </a:r>
          </a:p>
          <a:p>
            <a:pPr lvl="2"/>
            <a:r>
              <a:rPr lang="en-US" dirty="0" smtClean="0"/>
              <a:t>Makes inferences about his/her strengths and weaknesses</a:t>
            </a:r>
          </a:p>
          <a:p>
            <a:pPr lvl="2"/>
            <a:r>
              <a:rPr lang="en-US" dirty="0" smtClean="0"/>
              <a:t>Tailor feedback, provide additional exercises, or offer hints to improve performance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as Tuto</a:t>
            </a:r>
            <a:r>
              <a:rPr lang="en-US" dirty="0"/>
              <a:t>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err="1" smtClean="0"/>
              <a:t>WebQuest</a:t>
            </a:r>
            <a:r>
              <a:rPr lang="en-US" dirty="0" smtClean="0"/>
              <a:t>: an organized format for presenting lessons that utilize web resources</a:t>
            </a:r>
          </a:p>
          <a:p>
            <a:pPr lvl="2"/>
            <a:r>
              <a:rPr lang="en-US" dirty="0" smtClean="0"/>
              <a:t>An introduction that motivates and prepares the students for the activity</a:t>
            </a:r>
          </a:p>
          <a:p>
            <a:pPr lvl="2"/>
            <a:r>
              <a:rPr lang="en-US" dirty="0" smtClean="0"/>
              <a:t>A clear statement of the intended outcome of the lesson</a:t>
            </a:r>
          </a:p>
          <a:p>
            <a:pPr lvl="2"/>
            <a:r>
              <a:rPr lang="en-US" dirty="0" smtClean="0"/>
              <a:t>The steps that students should follow</a:t>
            </a:r>
          </a:p>
          <a:p>
            <a:pPr lvl="2"/>
            <a:r>
              <a:rPr lang="en-US" dirty="0" smtClean="0"/>
              <a:t>Criteria on which they will be evaluated</a:t>
            </a:r>
          </a:p>
          <a:p>
            <a:pPr lvl="2"/>
            <a:r>
              <a:rPr lang="en-US" dirty="0" smtClean="0"/>
              <a:t>Concluding activities where students reflect on and extend their learning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as Tutor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56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Computer applications that enable learners to represent, manipulate, or reflect on what they know, rather than to reproduce what someone else knows. </a:t>
            </a:r>
          </a:p>
          <a:p>
            <a:r>
              <a:rPr lang="en-US" dirty="0" smtClean="0"/>
              <a:t>Databases and Concept Mapping Tools</a:t>
            </a:r>
          </a:p>
          <a:p>
            <a:pPr lvl="2"/>
            <a:r>
              <a:rPr lang="en-US" dirty="0" smtClean="0"/>
              <a:t>Databases: a type of computer software that organizes information (productivity tools)</a:t>
            </a:r>
          </a:p>
          <a:p>
            <a:pPr lvl="3"/>
            <a:r>
              <a:rPr lang="en-US" dirty="0" smtClean="0"/>
              <a:t>collaborative databases: supports shared process of knowledge building, engage students in problem solving process</a:t>
            </a:r>
          </a:p>
          <a:p>
            <a:pPr lvl="2"/>
            <a:r>
              <a:rPr lang="en-US" dirty="0" smtClean="0"/>
              <a:t>Wikis: piece of server software that allows users to create, edit, and link web pages quickly (TIPS: collaborate, access, format, post, notify, nurture)</a:t>
            </a:r>
          </a:p>
          <a:p>
            <a:pPr lvl="2"/>
            <a:r>
              <a:rPr lang="en-US" dirty="0" smtClean="0"/>
              <a:t>Concept Maps: graphical tools for accessing prior knowledge, organizing and representing current knowledge, exploring new information and relationships</a:t>
            </a:r>
          </a:p>
          <a:p>
            <a:pPr lvl="3"/>
            <a:r>
              <a:rPr lang="en-US" dirty="0" smtClean="0"/>
              <a:t>Identify the important concepts in a domain of knowledge</a:t>
            </a:r>
          </a:p>
          <a:p>
            <a:pPr lvl="3"/>
            <a:r>
              <a:rPr lang="en-US" dirty="0" smtClean="0"/>
              <a:t>Arranging those concepts spatially</a:t>
            </a:r>
          </a:p>
          <a:p>
            <a:pPr lvl="3"/>
            <a:r>
              <a:rPr lang="en-US" dirty="0" smtClean="0"/>
              <a:t>Identifying relationships among the concepts</a:t>
            </a:r>
          </a:p>
          <a:p>
            <a:pPr lvl="3"/>
            <a:r>
              <a:rPr lang="en-US" dirty="0" smtClean="0"/>
              <a:t>Labeling nature of the relationships among those concepts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Computer as a </a:t>
            </a:r>
            <a:r>
              <a:rPr lang="en-US" dirty="0" err="1" smtClean="0"/>
              <a:t>Mindtool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Simulations and Visualization Tools</a:t>
            </a:r>
          </a:p>
          <a:p>
            <a:pPr lvl="1"/>
            <a:r>
              <a:rPr lang="en-US" dirty="0" smtClean="0"/>
              <a:t>Provide simplified versions of phenomena, environments, or processes that allow students to interact with, or manipulate variables and observe the effects of those manipulations</a:t>
            </a:r>
          </a:p>
          <a:p>
            <a:pPr lvl="2"/>
            <a:r>
              <a:rPr lang="en-US" dirty="0" err="1" smtClean="0"/>
              <a:t>Microworld</a:t>
            </a:r>
            <a:r>
              <a:rPr lang="en-US" dirty="0" smtClean="0"/>
              <a:t>: allows learners to manipulate, explore, and experiment with specific phenomenon in an exploratory learning environment</a:t>
            </a:r>
          </a:p>
          <a:p>
            <a:pPr lvl="2"/>
            <a:r>
              <a:rPr lang="en-US" dirty="0" smtClean="0"/>
              <a:t>Visualization tools: allow learners to picture, or represent, how various phenomena operate within different domains (graphic organizers)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as a </a:t>
            </a:r>
            <a:r>
              <a:rPr lang="en-US" dirty="0" err="1" smtClean="0"/>
              <a:t>Mindtool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Hypertext</a:t>
            </a:r>
          </a:p>
          <a:p>
            <a:pPr lvl="1"/>
            <a:r>
              <a:rPr lang="en-US" dirty="0" smtClean="0"/>
              <a:t> a </a:t>
            </a:r>
            <a:r>
              <a:rPr lang="en-US" dirty="0" err="1" smtClean="0"/>
              <a:t>nonsequential</a:t>
            </a:r>
            <a:r>
              <a:rPr lang="en-US" dirty="0" smtClean="0"/>
              <a:t>, or nonlinear, method for organizing and displaying text</a:t>
            </a:r>
          </a:p>
          <a:p>
            <a:r>
              <a:rPr lang="en-US" dirty="0" smtClean="0"/>
              <a:t>Hypermedia</a:t>
            </a:r>
          </a:p>
          <a:p>
            <a:pPr lvl="1"/>
            <a:r>
              <a:rPr lang="en-US" dirty="0" smtClean="0"/>
              <a:t>Hypertext with media elements</a:t>
            </a:r>
          </a:p>
          <a:p>
            <a:r>
              <a:rPr lang="en-US" dirty="0" smtClean="0"/>
              <a:t>Designing multimedia products is a complex skill requiring the ability to analyze, evaluate, and synthesize information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as </a:t>
            </a:r>
            <a:r>
              <a:rPr lang="en-US" dirty="0" err="1" smtClean="0"/>
              <a:t>Mindtool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Creating Multimedia Websites</a:t>
            </a:r>
          </a:p>
          <a:p>
            <a:pPr lvl="1"/>
            <a:r>
              <a:rPr lang="en-US" dirty="0" smtClean="0"/>
              <a:t>Define your site: audience, goals, content, web development tools</a:t>
            </a:r>
          </a:p>
          <a:p>
            <a:pPr lvl="1"/>
            <a:r>
              <a:rPr lang="en-US" dirty="0" smtClean="0"/>
              <a:t>Design your site: structure </a:t>
            </a:r>
          </a:p>
          <a:p>
            <a:pPr lvl="1"/>
            <a:r>
              <a:rPr lang="en-US" dirty="0" smtClean="0"/>
              <a:t>Develop the site: HTML (hypertext markup language)</a:t>
            </a:r>
          </a:p>
          <a:p>
            <a:pPr lvl="1"/>
            <a:r>
              <a:rPr lang="en-US" dirty="0" smtClean="0"/>
              <a:t>Deliver: upload files to web server using FTL (file transfer protocol)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as </a:t>
            </a:r>
            <a:r>
              <a:rPr lang="en-US" dirty="0" err="1" smtClean="0"/>
              <a:t>Mindtool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Digital Storytelling</a:t>
            </a:r>
          </a:p>
          <a:p>
            <a:pPr lvl="1"/>
            <a:r>
              <a:rPr lang="en-US" dirty="0" smtClean="0"/>
              <a:t>involves students’ creation of a short movie that presents a compelling personal perspective</a:t>
            </a:r>
          </a:p>
          <a:p>
            <a:pPr lvl="2"/>
            <a:r>
              <a:rPr lang="en-US" dirty="0" smtClean="0"/>
              <a:t>Enables learners to reflect, represent, and communicate what they know</a:t>
            </a:r>
          </a:p>
          <a:p>
            <a:pPr lvl="3"/>
            <a:r>
              <a:rPr lang="en-US" dirty="0" smtClean="0"/>
              <a:t>Step 1: Write a Script</a:t>
            </a:r>
          </a:p>
          <a:p>
            <a:pPr lvl="3"/>
            <a:r>
              <a:rPr lang="en-US" dirty="0" smtClean="0"/>
              <a:t>Step 2: Develop a Storyboard</a:t>
            </a:r>
          </a:p>
          <a:p>
            <a:pPr lvl="3"/>
            <a:r>
              <a:rPr lang="en-US" dirty="0" smtClean="0"/>
              <a:t>Step 3: Locate Images- pay attention to copyright rules</a:t>
            </a:r>
          </a:p>
          <a:p>
            <a:pPr lvl="3"/>
            <a:r>
              <a:rPr lang="en-US" dirty="0" smtClean="0"/>
              <a:t>Step 4: Create a Digital Story</a:t>
            </a:r>
          </a:p>
          <a:p>
            <a:pPr lvl="3"/>
            <a:r>
              <a:rPr lang="en-US" dirty="0" smtClean="0"/>
              <a:t>Step 5: Share with Others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as </a:t>
            </a:r>
            <a:r>
              <a:rPr lang="en-US" dirty="0" err="1" smtClean="0"/>
              <a:t>Mindtool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110</TotalTime>
  <Words>725</Words>
  <Application>Microsoft Office PowerPoint</Application>
  <PresentationFormat>On-screen Show (4:3)</PresentationFormat>
  <Paragraphs>93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Concourse</vt:lpstr>
      <vt:lpstr>Chapter 4 RAP</vt:lpstr>
      <vt:lpstr>Three Primary Roles of Computers</vt:lpstr>
      <vt:lpstr>Computer as Tutor</vt:lpstr>
      <vt:lpstr>Computer as Tutor</vt:lpstr>
      <vt:lpstr>Computer as a Mindtool</vt:lpstr>
      <vt:lpstr>Computer as a Mindtool</vt:lpstr>
      <vt:lpstr>Computer as Mindtool</vt:lpstr>
      <vt:lpstr>Computer as Mindtool</vt:lpstr>
      <vt:lpstr>Computer as Mindtool</vt:lpstr>
      <vt:lpstr>Computer as a Conversation Support</vt:lpstr>
      <vt:lpstr>Computer as a Conversation Support</vt:lpstr>
      <vt:lpstr>Online Resources</vt:lpstr>
      <vt:lpstr>Online Resources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 RAP</dc:title>
  <dc:creator>owner</dc:creator>
  <cp:lastModifiedBy>owner</cp:lastModifiedBy>
  <cp:revision>15</cp:revision>
  <dcterms:created xsi:type="dcterms:W3CDTF">2010-10-07T02:10:04Z</dcterms:created>
  <dcterms:modified xsi:type="dcterms:W3CDTF">2010-10-07T04:00:26Z</dcterms:modified>
</cp:coreProperties>
</file>